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</p:sldMasterIdLst>
  <p:notesMasterIdLst>
    <p:notesMasterId r:id="rId39"/>
  </p:notesMasterIdLst>
  <p:sldIdLst>
    <p:sldId id="257" r:id="rId4"/>
    <p:sldId id="309" r:id="rId5"/>
    <p:sldId id="332" r:id="rId6"/>
    <p:sldId id="291" r:id="rId7"/>
    <p:sldId id="292" r:id="rId8"/>
    <p:sldId id="293" r:id="rId9"/>
    <p:sldId id="294" r:id="rId10"/>
    <p:sldId id="310" r:id="rId11"/>
    <p:sldId id="311" r:id="rId12"/>
    <p:sldId id="312" r:id="rId13"/>
    <p:sldId id="313" r:id="rId14"/>
    <p:sldId id="314" r:id="rId15"/>
    <p:sldId id="330" r:id="rId16"/>
    <p:sldId id="297" r:id="rId17"/>
    <p:sldId id="328" r:id="rId18"/>
    <p:sldId id="298" r:id="rId19"/>
    <p:sldId id="300" r:id="rId20"/>
    <p:sldId id="323" r:id="rId21"/>
    <p:sldId id="331" r:id="rId22"/>
    <p:sldId id="299" r:id="rId23"/>
    <p:sldId id="320" r:id="rId24"/>
    <p:sldId id="321" r:id="rId25"/>
    <p:sldId id="301" r:id="rId26"/>
    <p:sldId id="334" r:id="rId27"/>
    <p:sldId id="333" r:id="rId28"/>
    <p:sldId id="325" r:id="rId29"/>
    <p:sldId id="303" r:id="rId30"/>
    <p:sldId id="327" r:id="rId31"/>
    <p:sldId id="315" r:id="rId32"/>
    <p:sldId id="304" r:id="rId33"/>
    <p:sldId id="306" r:id="rId34"/>
    <p:sldId id="307" r:id="rId35"/>
    <p:sldId id="318" r:id="rId36"/>
    <p:sldId id="308" r:id="rId37"/>
    <p:sldId id="285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8" d="100"/>
          <a:sy n="68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182C628-7D0A-4D78-85E6-1FCD8ABE8CEE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8B9A9C3-F695-4B9F-914D-6D45E78A2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Кола 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63DAA1-79AF-4DC4-8E72-A13DECC96FD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9F7B4A-7093-4F15-8722-DF3C4D9326CE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475F87-AC04-4382-A76A-75897D4E0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71437-92E4-4BCA-BC3C-0CF0239DE4A4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BC73-8413-410E-B8DF-43AB7CC52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8D0E1-6384-4DF0-A792-F90980A4CBD0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BD21B-186A-42CA-8CC4-AB1B733D1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3A684-D856-42F5-90A4-0FB0F7580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7C64E-7AC4-48FB-B3C2-CCC73CCFC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7708B-8A79-4543-817D-562B3D8FA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44448-E00A-489C-97AD-C01955A8D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59C02-C982-4147-8837-4D2175C4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25534-043F-4D2B-A39C-BC801DE75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10B81-AF14-43D7-B5F0-51D43D8DA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58EA-05D5-45F5-AC20-2510A99A6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FA164-0BDA-449F-8F2E-282308870DCF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5575E-DF80-4A2F-B692-9A88FC13E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0B04-1FF0-426E-8E42-88DC83CD8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F0A05-4567-4BFB-9472-FF99C5AF5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98DD4-08A2-4FC6-9993-222C0CCDD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D859D-4209-46D4-BF23-E1392016CBAB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B1E8-D0D3-4873-89EB-E57CDB062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FCEA-4E75-4B0E-B141-E104A768DB42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58469-9DF7-4A1F-B04D-C8492657D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BF22F-3C27-4BDC-BA5A-BA80A184D107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599-7669-4CDF-9841-4027A9E0F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34DA-B04F-41AB-A618-6459360D86EC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5D28A-44AA-4BB4-B0DB-B6CFA4FB0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8B460-D4C8-42D8-9B95-1831A898103F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CC979-A3F3-4D96-8DAC-66F8C7926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12BC-1F59-4C50-B708-A99E85664198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FA519-BCC9-42DE-AA2C-31496C485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EAD99-8178-4A40-A20D-077A3210B7BE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DA210-C228-4E5F-8B3E-46BC1D53A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DD3AD-C023-4F4F-9AE1-959A8FE10FF5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ACAF-5F20-44C0-8E3D-9777CE351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C503C-08C9-4D43-B622-685BF43C2866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5AC1-4042-424F-849A-D8A085E7B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EEA1F-0E44-4763-B826-6769A641F91D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6C4B4-D205-40EF-8317-5D58AA119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110CF-F833-4F18-BB68-ADC2138702B8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44CD9-CC38-4389-A679-7948D24AC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4C533-E322-48DB-8688-2EAA01D94BAA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E2B52-EF9D-42D4-9FEB-7F43B0816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DC6D7-7C30-4FAE-ADAD-21159FDB29EA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DDF45-8F63-47BC-A7A9-77955F58B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6EBCD-0A22-45FA-B18F-FB8BC80DAC96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31C48-0016-47C1-A130-B2B280DEC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A3674-9E4A-4481-AD94-A0CA1D6C92B0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290D5-5DF6-4603-B079-6A5ACC796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39CBB-A7BD-472F-B7D5-0FC664C83F99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4684-0AB4-4D5C-A7CE-6098C68D3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C1E6-46D7-475A-901D-28730E9FB330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AE745-0555-49A5-B049-B748D4F38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3A637-7743-439D-B353-D246FB21AE76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4B7ED-DE91-476F-B268-F81D2EEA4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08AE880-7B17-4A4F-98C4-A71207864F7E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ADA8F46-623C-4674-8D18-AD07C928E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64B3CAB-9EEB-42E5-8CF2-D27C3AD59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E99F3C7-CBC5-4AC2-9337-6F695DC9A898}" type="datetimeFigureOut">
              <a:rPr lang="ru-RU"/>
              <a:pPr>
                <a:defRPr/>
              </a:pPr>
              <a:t>26.11.2014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ED00E8-84EA-4E72-9EEC-C9B3DFC80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266" y="361231"/>
            <a:ext cx="8798114" cy="52014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Департамент образования города Москвы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Государственное бюджетное образовательное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у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чреждение города Москвы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с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редняя общеобразовательная школа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с углублённым изучением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отдельных предметов № 1794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Структурное подразделение № 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Керамический проезд 45А, Москва, 127540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Телефон/факс: (499) 900-69-44               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               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E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-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mail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: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ds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2444@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mail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.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ru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 advTm="29796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2"/>
          <p:cNvSpPr txBox="1">
            <a:spLocks noChangeArrowheads="1"/>
          </p:cNvSpPr>
          <p:nvPr/>
        </p:nvSpPr>
        <p:spPr bwMode="auto">
          <a:xfrm>
            <a:off x="539750" y="549275"/>
            <a:ext cx="7920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7030A0"/>
                </a:solidFill>
                <a:latin typeface="Monotype Corsiva" pitchFamily="66" charset="0"/>
              </a:rPr>
              <a:t>Досуг  «Разноцветная планета»  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052513"/>
            <a:ext cx="4113212" cy="554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052513"/>
            <a:ext cx="3744912" cy="556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052513"/>
            <a:ext cx="6542087" cy="554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052513"/>
            <a:ext cx="8008938" cy="54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2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1"/>
          <p:cNvSpPr txBox="1">
            <a:spLocks noChangeArrowheads="1"/>
          </p:cNvSpPr>
          <p:nvPr/>
        </p:nvSpPr>
        <p:spPr bwMode="auto">
          <a:xfrm>
            <a:off x="1720850" y="549275"/>
            <a:ext cx="5988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 i="1">
                <a:solidFill>
                  <a:srgbClr val="7030A0"/>
                </a:solidFill>
                <a:latin typeface="Monotype Corsiva" pitchFamily="66" charset="0"/>
              </a:rPr>
              <a:t>Цикл досугов</a:t>
            </a:r>
          </a:p>
          <a:p>
            <a:pPr algn="ctr"/>
            <a:r>
              <a:rPr lang="ru-RU" sz="5400" b="1" i="1">
                <a:solidFill>
                  <a:srgbClr val="7030A0"/>
                </a:solidFill>
                <a:latin typeface="Monotype Corsiva" pitchFamily="66" charset="0"/>
              </a:rPr>
              <a:t>«Мы едем, едем, едем»</a:t>
            </a:r>
          </a:p>
        </p:txBody>
      </p:sp>
      <p:pic>
        <p:nvPicPr>
          <p:cNvPr id="6" name="Picture 2" descr="C:\Users\Admin\Pictures\2011-06-09 Детсад\PB1710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4213" y="2349500"/>
            <a:ext cx="3538537" cy="265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Admin\Pictures\2011-06-09 Детсад\PB18113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363" y="2349500"/>
            <a:ext cx="3600450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11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Pictures\2011-06-09 Детсад\P406193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388" y="333375"/>
            <a:ext cx="5953125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Admin\Pictures\2011-06-09 Детсад\P523217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288" y="476250"/>
            <a:ext cx="6721475" cy="504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Admin\Pictures\2011-06-09 Детсад\PB17109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00113" y="908050"/>
            <a:ext cx="6816725" cy="511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Admin\Pictures\2011-06-09 Детсад\PB171089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76375" y="1341438"/>
            <a:ext cx="6408738" cy="480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Admin\Pictures\2011-06-09 Детсад\P523218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39975" y="1773238"/>
            <a:ext cx="6477000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112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1"/>
          <p:cNvSpPr txBox="1">
            <a:spLocks noChangeArrowheads="1"/>
          </p:cNvSpPr>
          <p:nvPr/>
        </p:nvSpPr>
        <p:spPr bwMode="auto">
          <a:xfrm>
            <a:off x="179388" y="404813"/>
            <a:ext cx="8713787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7030A0"/>
                </a:solidFill>
                <a:latin typeface="Monotype Corsiva" pitchFamily="66" charset="0"/>
              </a:rPr>
              <a:t>Окружной Круглый стол </a:t>
            </a:r>
          </a:p>
          <a:p>
            <a:r>
              <a:rPr lang="ru-RU" sz="3200" b="1" i="1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3200" b="1">
                <a:solidFill>
                  <a:srgbClr val="7030A0"/>
                </a:solidFill>
                <a:latin typeface="Monotype Corsiva" pitchFamily="66" charset="0"/>
              </a:rPr>
              <a:t>Москва – многонациональный город. Диалог культур»</a:t>
            </a:r>
            <a:endParaRPr lang="ru-RU" sz="3200" b="1" i="1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4716463" cy="353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Lubov\Downloads\P5163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484313"/>
            <a:ext cx="4703762" cy="352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0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CC0066"/>
                </a:solidFill>
              </a:rPr>
              <a:t>14 ноября 2014 года организовали в детском саду  Международный день толерантности.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3673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i="1" smtClean="0"/>
              <a:t>Тематические беседы с детьми с использованием презентаций.</a:t>
            </a:r>
            <a:endParaRPr lang="ru-RU" sz="2000" i="1" smtClean="0"/>
          </a:p>
          <a:p>
            <a:pPr>
              <a:lnSpc>
                <a:spcPct val="90000"/>
              </a:lnSpc>
            </a:pPr>
            <a:r>
              <a:rPr lang="ru-RU" sz="2000" i="1" smtClean="0"/>
              <a:t> </a:t>
            </a:r>
            <a:r>
              <a:rPr lang="ru-RU" sz="2000" i="1" smtClean="0">
                <a:solidFill>
                  <a:srgbClr val="CC0066"/>
                </a:solidFill>
              </a:rPr>
              <a:t>«Родной город»  </a:t>
            </a:r>
          </a:p>
          <a:p>
            <a:pPr>
              <a:lnSpc>
                <a:spcPct val="90000"/>
              </a:lnSpc>
            </a:pPr>
            <a:r>
              <a:rPr lang="ru-RU" sz="2000" i="1" smtClean="0">
                <a:solidFill>
                  <a:srgbClr val="CC0066"/>
                </a:solidFill>
              </a:rPr>
              <a:t> Мы - россияне» </a:t>
            </a:r>
          </a:p>
          <a:p>
            <a:pPr>
              <a:lnSpc>
                <a:spcPct val="90000"/>
              </a:lnSpc>
            </a:pPr>
            <a:r>
              <a:rPr lang="ru-RU" sz="2000" i="1" smtClean="0">
                <a:solidFill>
                  <a:srgbClr val="CC0066"/>
                </a:solidFill>
              </a:rPr>
              <a:t>«Давайте жить дружно»</a:t>
            </a:r>
          </a:p>
          <a:p>
            <a:pPr>
              <a:lnSpc>
                <a:spcPct val="90000"/>
              </a:lnSpc>
            </a:pPr>
            <a:r>
              <a:rPr lang="ru-RU" sz="2000" i="1" smtClean="0">
                <a:solidFill>
                  <a:srgbClr val="CC0066"/>
                </a:solidFill>
              </a:rPr>
              <a:t>«Мы такие разные»</a:t>
            </a:r>
            <a:endParaRPr lang="ru-RU" sz="2000" b="1" i="1" smtClean="0">
              <a:solidFill>
                <a:srgbClr val="CC0066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i="1" smtClean="0"/>
              <a:t>Тематический музыкальный досуг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CC0066"/>
                </a:solidFill>
              </a:rPr>
              <a:t>      «Словно радуги цвета  мы едины навсегда»</a:t>
            </a:r>
            <a:endParaRPr lang="ru-RU" sz="2000" b="1" i="1" smtClean="0">
              <a:solidFill>
                <a:srgbClr val="CC0066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i="1" smtClean="0"/>
              <a:t>Выставка детских рисунков</a:t>
            </a:r>
            <a:r>
              <a:rPr lang="ru-RU" sz="2000" smtClean="0"/>
              <a:t> </a:t>
            </a:r>
            <a:r>
              <a:rPr lang="ru-RU" sz="2000" b="1" i="1" smtClean="0"/>
              <a:t>и поделок, выставка открыток, сделанных своими руками.</a:t>
            </a:r>
            <a:r>
              <a:rPr lang="ru-RU" sz="2000" smtClean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CC0066"/>
                </a:solidFill>
              </a:rPr>
              <a:t>              «Юные миротворцы»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1864" name="Picture 8" descr="в досуг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549275"/>
            <a:ext cx="7848600" cy="4535488"/>
          </a:xfrm>
          <a:ln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C0066"/>
                </a:solidFill>
              </a:rPr>
              <a:t>Тематическая неделя «Победная Весна».</a:t>
            </a:r>
            <a:r>
              <a:rPr lang="ru-RU" smtClean="0"/>
              <a:t> </a:t>
            </a:r>
          </a:p>
        </p:txBody>
      </p:sp>
      <p:pic>
        <p:nvPicPr>
          <p:cNvPr id="82948" name="Picture 4" descr="IMG_4701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484313"/>
            <a:ext cx="6624637" cy="5184775"/>
          </a:xfrm>
          <a:ln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C0066"/>
                </a:solidFill>
              </a:rPr>
              <a:t>В ноябре был организован Фестиваль подвижных игр народов мира</a:t>
            </a:r>
            <a:r>
              <a:rPr lang="ru-RU" sz="4000" b="1" smtClean="0">
                <a:solidFill>
                  <a:srgbClr val="CC0066"/>
                </a:solidFill>
              </a:rPr>
              <a:t> </a:t>
            </a:r>
            <a:r>
              <a:rPr lang="ru-RU" sz="2800" b="1" smtClean="0">
                <a:solidFill>
                  <a:srgbClr val="CC0066"/>
                </a:solidFill>
              </a:rPr>
              <a:t>с целью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Знакомство с традициями, образом жизни и играми разных народов.</a:t>
            </a:r>
          </a:p>
          <a:p>
            <a:r>
              <a:rPr lang="ru-RU" smtClean="0"/>
              <a:t>Воспитание толерантности, интереса к культуре других народов; </a:t>
            </a:r>
          </a:p>
          <a:p>
            <a:r>
              <a:rPr lang="ru-RU" smtClean="0"/>
              <a:t>Популяризация народных игр среди дошкольников.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5716" name="Picture 4" descr="фестива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9975" y="-803275"/>
            <a:ext cx="11285538" cy="84645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Box 1"/>
          <p:cNvSpPr txBox="1">
            <a:spLocks noChangeArrowheads="1"/>
          </p:cNvSpPr>
          <p:nvPr/>
        </p:nvSpPr>
        <p:spPr bwMode="auto">
          <a:xfrm>
            <a:off x="1201738" y="404813"/>
            <a:ext cx="60563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 i="1">
                <a:solidFill>
                  <a:srgbClr val="7030A0"/>
                </a:solidFill>
                <a:latin typeface="Monotype Corsiva" pitchFamily="66" charset="0"/>
              </a:rPr>
              <a:t>Музей «Символы России»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25538"/>
            <a:ext cx="4321175" cy="556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3895725" cy="372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31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1" smtClean="0"/>
              <a:t>   </a:t>
            </a:r>
            <a:r>
              <a:rPr lang="ru-RU" sz="3600" b="1" i="1" smtClean="0">
                <a:solidFill>
                  <a:schemeClr val="accent2"/>
                </a:solidFill>
              </a:rPr>
              <a:t>Воспитание толерантной личности в процессе ознакомления детей с ценностями отечественной культуры.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solidFill>
                  <a:srgbClr val="CC0066"/>
                </a:solidFill>
              </a:rPr>
              <a:t>Спортивный  семейный клуб </a:t>
            </a:r>
            <a:br>
              <a:rPr lang="ru-RU" sz="2800" b="1" i="1" smtClean="0">
                <a:solidFill>
                  <a:srgbClr val="CC0066"/>
                </a:solidFill>
              </a:rPr>
            </a:br>
            <a:r>
              <a:rPr lang="ru-RU" sz="2800" i="1" smtClean="0">
                <a:solidFill>
                  <a:srgbClr val="CC0066"/>
                </a:solidFill>
              </a:rPr>
              <a:t> «</a:t>
            </a:r>
            <a:r>
              <a:rPr lang="ru-RU" sz="2800" b="1" i="1" smtClean="0">
                <a:solidFill>
                  <a:srgbClr val="CC0066"/>
                </a:solidFill>
              </a:rPr>
              <a:t>Здоровячок»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629025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smtClean="0"/>
              <a:t>Цель: </a:t>
            </a:r>
          </a:p>
          <a:p>
            <a:pPr>
              <a:buFontTx/>
              <a:buNone/>
            </a:pPr>
            <a:r>
              <a:rPr lang="ru-RU" sz="2800" smtClean="0"/>
              <a:t>   Создание у детей мотивации заниматься физической культурой и спортом, ознакомление  со спортивными достижениями страны, высокими личными достижениями людей, ставших славой России.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Содержимое 4" descr="шашки 2012 01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692150"/>
            <a:ext cx="4038600" cy="3313113"/>
          </a:xfrm>
        </p:spPr>
      </p:pic>
      <p:pic>
        <p:nvPicPr>
          <p:cNvPr id="112643" name="Содержимое 5" descr="P127079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989138"/>
            <a:ext cx="4114800" cy="2808287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Содержимое 4" descr="P127082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4038600" cy="2681287"/>
          </a:xfrm>
        </p:spPr>
      </p:pic>
      <p:pic>
        <p:nvPicPr>
          <p:cNvPr id="113667" name="Содержимое 5" descr="IMG_002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700213"/>
            <a:ext cx="4114800" cy="309721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66"/>
                </a:solidFill>
              </a:rPr>
              <a:t>Семейный клуб «Дошкольная академия»</a:t>
            </a:r>
            <a:r>
              <a:rPr lang="ru-RU" sz="4000" smtClean="0"/>
              <a:t>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557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smtClean="0"/>
              <a:t>Формирование у детей познавательного интереса к окружающему.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Воспитание бережного отношения к природе и к деятельности человека.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Развитие  навыков сотрудничества  со сверстниками и взрослыми.</a:t>
            </a:r>
          </a:p>
          <a:p>
            <a:pPr>
              <a:lnSpc>
                <a:spcPct val="90000"/>
              </a:lnSpc>
            </a:pPr>
            <a:r>
              <a:rPr lang="ru-RU" sz="2800" smtClean="0"/>
              <a:t>Содействие  конструктивному общению детей и их родителей.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10407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68216" cy="275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3" name="Picture 11" descr="C:\Documents and Settings\Юлия\Рабочий стол\Фотографии\фото 3 гр\академия февраль 2013\P105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995936" cy="29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 descr="C:\Documents and Settings\Юлия\Рабочий стол\Фотографии\фото 3 гр\академия февраль 2013\P1050579.JPG"/>
          <p:cNvPicPr>
            <a:picLocks noChangeAspect="1" noChangeArrowheads="1"/>
          </p:cNvPicPr>
          <p:nvPr/>
        </p:nvPicPr>
        <p:blipFill>
          <a:blip r:embed="rId4" cstate="print"/>
          <a:srcRect b="943"/>
          <a:stretch>
            <a:fillRect/>
          </a:stretch>
        </p:blipFill>
        <p:spPr bwMode="auto">
          <a:xfrm>
            <a:off x="393949" y="3716462"/>
            <a:ext cx="3843981" cy="2855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P11703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917305" cy="2944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411760" y="2996952"/>
            <a:ext cx="467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Удивительное рядом!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rgbClr val="CC0066"/>
                </a:solidFill>
              </a:rPr>
              <a:t>СЕМЕЙНЫЙ КЛУБ  «ТРЯПЕНИЧКА»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Цель</a:t>
            </a:r>
            <a:endParaRPr lang="ru-RU" i="1" dirty="0" smtClean="0"/>
          </a:p>
          <a:p>
            <a:r>
              <a:rPr lang="ru-RU" sz="2400" i="1" dirty="0" smtClean="0"/>
              <a:t>осуществление комплексного подхода к нравственно – патриотическому воспитанию дошкольников и родителей через совместное творчество и созданию мини-музея в группе;</a:t>
            </a:r>
          </a:p>
          <a:p>
            <a:r>
              <a:rPr lang="ru-RU" sz="2400" i="1" dirty="0" smtClean="0"/>
              <a:t>воспитание у детей интереса, уважения к истории, культуре, языку русского народа, традициям.</a:t>
            </a:r>
          </a:p>
          <a:p>
            <a:r>
              <a:rPr lang="ru-RU" sz="2400" i="1" dirty="0" smtClean="0"/>
              <a:t>Воспитание у дошкольников основ толерантности.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7765" name="Picture 5" descr="куклы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74638"/>
            <a:ext cx="8640762" cy="6583362"/>
          </a:xfrm>
          <a:ln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792163"/>
          </a:xfrm>
        </p:spPr>
        <p:txBody>
          <a:bodyPr/>
          <a:lstStyle/>
          <a:p>
            <a:r>
              <a:rPr lang="ru-RU" sz="2800" b="1" i="1" smtClean="0">
                <a:solidFill>
                  <a:srgbClr val="CC0066"/>
                </a:solidFill>
              </a:rPr>
              <a:t>СЕМЕЙНЫЙ КЛУБ  «Мы вместе»</a:t>
            </a:r>
            <a:r>
              <a:rPr lang="ru-RU" smtClean="0"/>
              <a:t>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38893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b="1" dirty="0" smtClean="0"/>
              <a:t>Цель</a:t>
            </a:r>
            <a:r>
              <a:rPr lang="ru-RU" sz="2400" dirty="0" smtClean="0"/>
              <a:t>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/>
              <a:t>-    Воспитание у дошкольников интереса к истории России.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/>
              <a:t>-   Приобщение  воспитанников группы  к наследию русской народной культуры, к истории  русского прикладного искусства с использованием рассказов родителей о своих увлечениях  народным творчеством и искусством.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/>
              <a:t> -  Повышение компетенции родителей в вопросах русской народной культуры.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7620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20713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981075"/>
            <a:ext cx="7620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90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1"/>
          <p:cNvSpPr txBox="1">
            <a:spLocks noChangeArrowheads="1"/>
          </p:cNvSpPr>
          <p:nvPr/>
        </p:nvSpPr>
        <p:spPr bwMode="auto">
          <a:xfrm>
            <a:off x="1160463" y="549275"/>
            <a:ext cx="71088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 b="1" i="1">
                <a:solidFill>
                  <a:srgbClr val="7030A0"/>
                </a:solidFill>
                <a:latin typeface="Monotype Corsiva" pitchFamily="66" charset="0"/>
              </a:rPr>
              <a:t>Детско-родительский проект</a:t>
            </a:r>
          </a:p>
          <a:p>
            <a:pPr algn="ctr"/>
            <a:r>
              <a:rPr lang="ru-RU" sz="4800" b="1" i="1">
                <a:solidFill>
                  <a:srgbClr val="7030A0"/>
                </a:solidFill>
                <a:latin typeface="Monotype Corsiva" pitchFamily="66" charset="0"/>
              </a:rPr>
              <a:t>«Русская матрёшечка»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2060575"/>
            <a:ext cx="2162175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6053">
            <a:off x="931863" y="2352675"/>
            <a:ext cx="2087562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73646">
            <a:off x="6243638" y="2498725"/>
            <a:ext cx="2160587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65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71800" y="2204864"/>
            <a:ext cx="3456384" cy="2520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accent2"/>
                </a:solidFill>
                <a:latin typeface="Monotype Corsiva" pitchFamily="66" charset="0"/>
              </a:rPr>
              <a:t>Толерантная личность</a:t>
            </a:r>
            <a:endParaRPr lang="ru-RU" sz="3000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 rot="18593217">
            <a:off x="4308180" y="746281"/>
            <a:ext cx="3481679" cy="9400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900" dirty="0" smtClean="0"/>
              <a:t>Снисходительность</a:t>
            </a:r>
            <a:endParaRPr lang="ru-RU" sz="1900" dirty="0"/>
          </a:p>
        </p:txBody>
      </p:sp>
      <p:sp>
        <p:nvSpPr>
          <p:cNvPr id="9" name="Овал 8"/>
          <p:cNvSpPr/>
          <p:nvPr/>
        </p:nvSpPr>
        <p:spPr>
          <a:xfrm rot="20085296">
            <a:off x="5185643" y="1677916"/>
            <a:ext cx="3128075" cy="8767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Терпение</a:t>
            </a:r>
            <a:endParaRPr lang="ru-RU" sz="1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924467">
            <a:off x="5494097" y="3632490"/>
            <a:ext cx="3276986" cy="8798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/>
              <a:t>Чуткость</a:t>
            </a:r>
            <a:endParaRPr lang="ru-RU" sz="1900" dirty="0"/>
          </a:p>
        </p:txBody>
      </p:sp>
      <p:sp>
        <p:nvSpPr>
          <p:cNvPr id="14" name="Овал 13"/>
          <p:cNvSpPr/>
          <p:nvPr/>
        </p:nvSpPr>
        <p:spPr>
          <a:xfrm rot="21415291">
            <a:off x="5601415" y="2658882"/>
            <a:ext cx="3522496" cy="8427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Чувство юмора</a:t>
            </a:r>
            <a:endParaRPr lang="ru-RU" sz="1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 rot="1998470">
            <a:off x="5192513" y="4544519"/>
            <a:ext cx="3276986" cy="8798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bg1"/>
                </a:solidFill>
              </a:rPr>
              <a:t>Доверие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 rot="3186740">
            <a:off x="4500816" y="5076744"/>
            <a:ext cx="2973642" cy="94812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Альтруизм</a:t>
            </a:r>
            <a:endParaRPr lang="ru-RU" sz="2000" dirty="0"/>
          </a:p>
        </p:txBody>
      </p:sp>
      <p:sp>
        <p:nvSpPr>
          <p:cNvPr id="20" name="Овал 19"/>
          <p:cNvSpPr/>
          <p:nvPr/>
        </p:nvSpPr>
        <p:spPr>
          <a:xfrm rot="5173892">
            <a:off x="3595884" y="5218009"/>
            <a:ext cx="2400083" cy="87989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Терпимость</a:t>
            </a:r>
            <a:endParaRPr lang="ru-RU" sz="2000" dirty="0"/>
          </a:p>
        </p:txBody>
      </p:sp>
      <p:sp>
        <p:nvSpPr>
          <p:cNvPr id="21" name="Овал 20"/>
          <p:cNvSpPr/>
          <p:nvPr/>
        </p:nvSpPr>
        <p:spPr>
          <a:xfrm rot="17354623">
            <a:off x="2561221" y="5177293"/>
            <a:ext cx="2650396" cy="8798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/>
              <a:t>Умение владеть собой</a:t>
            </a:r>
            <a:endParaRPr lang="ru-RU" sz="1900" dirty="0"/>
          </a:p>
        </p:txBody>
      </p:sp>
      <p:sp>
        <p:nvSpPr>
          <p:cNvPr id="22" name="Овал 21"/>
          <p:cNvSpPr/>
          <p:nvPr/>
        </p:nvSpPr>
        <p:spPr>
          <a:xfrm rot="18799179">
            <a:off x="805309" y="5112804"/>
            <a:ext cx="3749327" cy="87989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Доброжелательность</a:t>
            </a:r>
            <a:endParaRPr lang="ru-RU" sz="1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 rot="19737473">
            <a:off x="250951" y="4166481"/>
            <a:ext cx="3503616" cy="10682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Умение </a:t>
            </a:r>
          </a:p>
          <a:p>
            <a:pPr algn="ctr"/>
            <a:r>
              <a:rPr lang="ru-RU" sz="19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не осуждать других</a:t>
            </a:r>
            <a:endParaRPr lang="ru-RU" sz="19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51520" y="2852936"/>
            <a:ext cx="3223408" cy="10081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Гуманизм</a:t>
            </a:r>
            <a:endParaRPr lang="ru-RU" sz="2000" dirty="0"/>
          </a:p>
        </p:txBody>
      </p:sp>
      <p:sp>
        <p:nvSpPr>
          <p:cNvPr id="25" name="Овал 24"/>
          <p:cNvSpPr/>
          <p:nvPr/>
        </p:nvSpPr>
        <p:spPr>
          <a:xfrm rot="1614639">
            <a:off x="672989" y="1634596"/>
            <a:ext cx="3133709" cy="102120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/>
              <a:t>Умение слушать собеседника</a:t>
            </a:r>
            <a:endParaRPr lang="ru-RU" sz="1900" dirty="0"/>
          </a:p>
        </p:txBody>
      </p:sp>
      <p:sp>
        <p:nvSpPr>
          <p:cNvPr id="26" name="Овал 25"/>
          <p:cNvSpPr/>
          <p:nvPr/>
        </p:nvSpPr>
        <p:spPr>
          <a:xfrm rot="2690819">
            <a:off x="1225357" y="928813"/>
            <a:ext cx="3509095" cy="94239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Любознательность</a:t>
            </a:r>
            <a:endParaRPr lang="ru-RU" sz="2000" dirty="0"/>
          </a:p>
        </p:txBody>
      </p:sp>
      <p:sp>
        <p:nvSpPr>
          <p:cNvPr id="27" name="Овал 26"/>
          <p:cNvSpPr/>
          <p:nvPr/>
        </p:nvSpPr>
        <p:spPr>
          <a:xfrm rot="5400000">
            <a:off x="3140315" y="684221"/>
            <a:ext cx="2791360" cy="93610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Способность к сопереживанию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/>
          <a:lstStyle/>
          <a:p>
            <a:r>
              <a:rPr lang="ru-RU" sz="2000" b="1" smtClean="0">
                <a:solidFill>
                  <a:srgbClr val="CC0066"/>
                </a:solidFill>
              </a:rPr>
              <a:t>Разработан инновационный  образовательный проект  в рамках  работы ресурсного центра «Поликультурное образование»</a:t>
            </a:r>
            <a:br>
              <a:rPr lang="ru-RU" sz="2000" b="1" smtClean="0">
                <a:solidFill>
                  <a:srgbClr val="CC0066"/>
                </a:solidFill>
              </a:rPr>
            </a:br>
            <a:endParaRPr lang="ru-RU" sz="2000" b="1" smtClean="0">
              <a:solidFill>
                <a:srgbClr val="CC0066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3455987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/>
              <a:t>Тема: </a:t>
            </a:r>
          </a:p>
          <a:p>
            <a:pPr>
              <a:buFontTx/>
              <a:buNone/>
            </a:pPr>
            <a:r>
              <a:rPr lang="ru-RU" smtClean="0"/>
              <a:t>  </a:t>
            </a:r>
            <a:r>
              <a:rPr lang="ru-RU" smtClean="0">
                <a:solidFill>
                  <a:schemeClr val="accent2"/>
                </a:solidFill>
              </a:rPr>
              <a:t>«Моделирование системы взаимодействия педагогов и родителей в процессе приобщения детей к духовно-нравственным ценностям народов России».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Цель</a:t>
            </a:r>
            <a:r>
              <a:rPr lang="ru-RU" smtClean="0"/>
              <a:t>: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48456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smtClean="0"/>
              <a:t>     </a:t>
            </a:r>
            <a:r>
              <a:rPr lang="ru-RU" sz="2800" b="1" smtClean="0">
                <a:solidFill>
                  <a:schemeClr val="accent2"/>
                </a:solidFill>
              </a:rPr>
              <a:t>Воспитание и развитие дошкольника с традиционными русскими ценностями духовно-нравственной личности с активной жизненной позицией и творческим потенциалом, способной к самосовершенствованию, к гармоничному взаимодействию с другими людьми.</a:t>
            </a:r>
            <a:r>
              <a:rPr lang="ru-RU" sz="2800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C0066"/>
                </a:solidFill>
              </a:rPr>
              <a:t>Задачи проекта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4248150"/>
          </a:xfrm>
        </p:spPr>
        <p:txBody>
          <a:bodyPr/>
          <a:lstStyle/>
          <a:p>
            <a:pPr>
              <a:buFontTx/>
              <a:buNone/>
            </a:pPr>
            <a:r>
              <a:rPr lang="ru-RU" sz="1800" b="1" smtClean="0"/>
              <a:t>1</a:t>
            </a:r>
            <a:r>
              <a:rPr lang="ru-RU" sz="1800" smtClean="0"/>
              <a:t>.Приобщать детей к ценностям и идеалам русской культуры на основе взаимодействия с семьями воспитанников ДОУ в процессе ознакомления  с народной художественной культурой </a:t>
            </a:r>
          </a:p>
          <a:p>
            <a:pPr>
              <a:buFontTx/>
              <a:buNone/>
            </a:pPr>
            <a:r>
              <a:rPr lang="ru-RU" sz="1800" b="1" smtClean="0"/>
              <a:t>2</a:t>
            </a:r>
            <a:r>
              <a:rPr lang="ru-RU" sz="1800" smtClean="0"/>
              <a:t>. Разработать и апробировать модель семейного клуба «Семейный круг» как перспективную форму взаимодействия педагогов с родителями на основе общности интересов, задач духовно-нравственного и патриотического воспитания детей </a:t>
            </a:r>
          </a:p>
          <a:p>
            <a:pPr>
              <a:buFontTx/>
              <a:buNone/>
            </a:pPr>
            <a:r>
              <a:rPr lang="ru-RU" sz="1800" b="1" smtClean="0"/>
              <a:t>3.</a:t>
            </a:r>
            <a:r>
              <a:rPr lang="ru-RU" sz="1800" smtClean="0"/>
              <a:t> Формировать  у  детей дошкольного возраста   основы национального самосознания, любовь к Отечеству при росте взаимопонимания, уважения и дружбы между детьми и взрослыми разных национальностей.</a:t>
            </a:r>
            <a:r>
              <a:rPr lang="ru-RU" sz="2000" smtClean="0"/>
              <a:t> </a:t>
            </a:r>
          </a:p>
          <a:p>
            <a:pPr>
              <a:buFontTx/>
              <a:buNone/>
            </a:pPr>
            <a:r>
              <a:rPr lang="ru-RU" sz="1800" b="1" smtClean="0"/>
              <a:t>4.</a:t>
            </a:r>
            <a:r>
              <a:rPr lang="ru-RU" sz="1800" smtClean="0"/>
              <a:t>Воспитать  этики межнационального общения и толерантного поведения через развитие  сотрудничества взрослых и детей с использованием разных видов деятельности: продуктивной, двигательной, проектной.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Box 1"/>
          <p:cNvSpPr txBox="1">
            <a:spLocks noChangeArrowheads="1"/>
          </p:cNvSpPr>
          <p:nvPr/>
        </p:nvSpPr>
        <p:spPr bwMode="auto">
          <a:xfrm>
            <a:off x="323850" y="404813"/>
            <a:ext cx="849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7030A0"/>
                </a:solidFill>
                <a:latin typeface="Monotype Corsiva" pitchFamily="66" charset="0"/>
              </a:rPr>
              <a:t>Цикл познавательно-творческих досугов</a:t>
            </a:r>
          </a:p>
          <a:p>
            <a:r>
              <a:rPr lang="ru-RU" sz="3600" b="1" i="1">
                <a:solidFill>
                  <a:srgbClr val="7030A0"/>
                </a:solidFill>
                <a:latin typeface="Monotype Corsiva" pitchFamily="66" charset="0"/>
              </a:rPr>
              <a:t>«Путешествие домовёнка Кузи в мир старины»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0213"/>
            <a:ext cx="6613525" cy="495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700213"/>
            <a:ext cx="6626225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836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>
                <a:solidFill>
                  <a:schemeClr val="accent2"/>
                </a:solidFill>
              </a:rPr>
              <a:t>Древние философы предостерегали: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mtClean="0">
                <a:solidFill>
                  <a:srgbClr val="CC0066"/>
                </a:solidFill>
              </a:rPr>
              <a:t>   «Трех вещей нужно избегать в жизни: </a:t>
            </a:r>
            <a:r>
              <a:rPr lang="ru-RU" b="1" i="1" smtClean="0">
                <a:solidFill>
                  <a:srgbClr val="CC0066"/>
                </a:solidFill>
              </a:rPr>
              <a:t>ненависти, зависти и презрения».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CC0066"/>
                </a:solidFill>
              </a:rPr>
              <a:t> </a:t>
            </a:r>
          </a:p>
          <a:p>
            <a:pPr>
              <a:buFontTx/>
              <a:buNone/>
            </a:pPr>
            <a:r>
              <a:rPr lang="ru-RU" smtClean="0"/>
              <a:t>                    </a:t>
            </a:r>
            <a:r>
              <a:rPr lang="ru-RU" b="1" i="1" smtClean="0">
                <a:solidFill>
                  <a:schemeClr val="accent2"/>
                </a:solidFill>
              </a:rPr>
              <a:t>Всем желаю </a:t>
            </a:r>
          </a:p>
          <a:p>
            <a:pPr>
              <a:buFontTx/>
              <a:buNone/>
            </a:pPr>
            <a:r>
              <a:rPr lang="ru-RU" b="1" i="1" smtClean="0">
                <a:solidFill>
                  <a:schemeClr val="folHlink"/>
                </a:solidFill>
              </a:rPr>
              <a:t>ЖИТЬ В МИРЕ С СОБОЙ И ДРУГИМИ.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00113" y="2060575"/>
            <a:ext cx="698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>
                <a:solidFill>
                  <a:srgbClr val="7030A0"/>
                </a:solidFill>
                <a:latin typeface="Monotype Corsiva" pitchFamily="66" charset="0"/>
              </a:rPr>
              <a:t>Спасибо </a:t>
            </a:r>
            <a:endParaRPr lang="ru-RU" sz="7200" b="1">
              <a:solidFill>
                <a:srgbClr val="7030A0"/>
              </a:solidFill>
            </a:endParaRPr>
          </a:p>
          <a:p>
            <a:r>
              <a:rPr lang="ru-RU" sz="7200" b="1">
                <a:solidFill>
                  <a:srgbClr val="7030A0"/>
                </a:solidFill>
                <a:latin typeface="Monotype Corsiva" pitchFamily="66" charset="0"/>
              </a:rPr>
              <a:t>за внимание!</a:t>
            </a:r>
          </a:p>
        </p:txBody>
      </p:sp>
    </p:spTree>
  </p:cSld>
  <p:clrMapOvr>
    <a:masterClrMapping/>
  </p:clrMapOvr>
  <p:transition advTm="1285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C0066"/>
                </a:solidFill>
              </a:rPr>
              <a:t>Дошкольное учреждение </a:t>
            </a:r>
            <a:r>
              <a:rPr lang="ru-RU" sz="2400" b="1" dirty="0" smtClean="0">
                <a:solidFill>
                  <a:srgbClr val="CC0066"/>
                </a:solidFill>
              </a:rPr>
              <a:t>строит </a:t>
            </a:r>
            <a:r>
              <a:rPr lang="ru-RU" sz="2400" b="1" dirty="0" smtClean="0">
                <a:solidFill>
                  <a:srgbClr val="CC0066"/>
                </a:solidFill>
              </a:rPr>
              <a:t>всю работу по поликультурному воспитанию через решение </a:t>
            </a:r>
            <a:r>
              <a:rPr lang="ru-RU" sz="2400" b="1" u="sng" dirty="0" smtClean="0">
                <a:solidFill>
                  <a:srgbClr val="CC0066"/>
                </a:solidFill>
              </a:rPr>
              <a:t>следующих задач: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35575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/>
              <a:t>1.Воспитание любви к матери, к семье, к родному дому, к детскому саду, к Родине.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/>
              <a:t>2. Формирование у дошкольников российской гражданской идентичности через</a:t>
            </a:r>
            <a:r>
              <a:rPr lang="ru-RU" sz="2800" b="1" dirty="0" smtClean="0"/>
              <a:t> </a:t>
            </a:r>
            <a:r>
              <a:rPr lang="ru-RU" sz="2800" dirty="0" smtClean="0"/>
              <a:t>приобщение детей к </a:t>
            </a:r>
            <a:r>
              <a:rPr lang="ru-RU" sz="2800" dirty="0" err="1" smtClean="0"/>
              <a:t>социокультурным</a:t>
            </a:r>
            <a:r>
              <a:rPr lang="ru-RU" sz="2800" dirty="0" smtClean="0"/>
              <a:t> нормам, традициям семьи, общества и государства.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/>
              <a:t>3.Формирование этики межнационального общения и толерантного поведения в процессе  осмысление, осознание и принятие культуры народа.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dirty="0" smtClean="0"/>
              <a:t>4.  Создание этнокультурного образовательного пространства.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CC0066"/>
                </a:solidFill>
              </a:rPr>
              <a:t>Намечены новые ориентиры познания русской культуры по направлениям: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39592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800" b="1" i="1" u="sng" smtClean="0">
                <a:solidFill>
                  <a:schemeClr val="accent2"/>
                </a:solidFill>
              </a:rPr>
              <a:t>«Мы - россияне»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b="1" i="1" u="sng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800" b="1" i="1" smtClean="0"/>
              <a:t>Я и мое окружение  (моя семья, традиции,  мой детский сад)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«Ты и твое имя»,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«Общие игры и игрушки»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«Хороший - плохой поступок»,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Мой родной город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Мой родной край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Наша Родина - Россия 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Государственные праздники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Боевая слава и доблесть России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Достижения нашей страны и ее представителей в мировой культуре</a:t>
            </a:r>
          </a:p>
          <a:p>
            <a:pPr>
              <a:lnSpc>
                <a:spcPct val="80000"/>
              </a:lnSpc>
            </a:pPr>
            <a:r>
              <a:rPr lang="ru-RU" sz="1800" b="1" i="1" smtClean="0"/>
              <a:t>Планета Земля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u="sng" smtClean="0">
                <a:solidFill>
                  <a:srgbClr val="CC0066"/>
                </a:solidFill>
              </a:rPr>
              <a:t>Темы на основе занимательной истории</a:t>
            </a:r>
            <a:r>
              <a:rPr lang="ru-RU" sz="2400" b="1" i="1" smtClean="0">
                <a:solidFill>
                  <a:srgbClr val="CC0066"/>
                </a:solidFill>
              </a:rPr>
              <a:t/>
            </a:r>
            <a:br>
              <a:rPr lang="ru-RU" sz="2400" b="1" i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CC0066"/>
                </a:solidFill>
              </a:rPr>
              <a:t>         «Поговорим о старине далѐкой».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1052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dirty="0" smtClean="0"/>
              <a:t> </a:t>
            </a:r>
            <a:r>
              <a:rPr lang="ru-RU" sz="2400" i="1" dirty="0" smtClean="0"/>
              <a:t>Темы </a:t>
            </a:r>
            <a:r>
              <a:rPr lang="ru-RU" sz="2400" i="1" dirty="0" smtClean="0"/>
              <a:t>занятий, </a:t>
            </a:r>
            <a:r>
              <a:rPr lang="ru-RU" sz="2400" i="1" dirty="0" smtClean="0"/>
              <a:t>связанные с крестьянским бытом: </a:t>
            </a:r>
          </a:p>
          <a:p>
            <a:pPr>
              <a:lnSpc>
                <a:spcPct val="90000"/>
              </a:lnSpc>
            </a:pPr>
            <a:r>
              <a:rPr lang="ru-RU" sz="2400" i="1" dirty="0" smtClean="0"/>
              <a:t>Темы </a:t>
            </a:r>
            <a:r>
              <a:rPr lang="ru-RU" sz="2400" i="1" dirty="0" smtClean="0"/>
              <a:t>занятий, </a:t>
            </a:r>
            <a:r>
              <a:rPr lang="ru-RU" sz="2400" i="1" dirty="0" smtClean="0"/>
              <a:t>связанные с купеческим бытом и укладом</a:t>
            </a:r>
          </a:p>
          <a:p>
            <a:pPr>
              <a:lnSpc>
                <a:spcPct val="90000"/>
              </a:lnSpc>
            </a:pPr>
            <a:r>
              <a:rPr lang="ru-RU" sz="2400" i="1" dirty="0" smtClean="0"/>
              <a:t>Игрушки наших предков </a:t>
            </a:r>
          </a:p>
          <a:p>
            <a:pPr>
              <a:lnSpc>
                <a:spcPct val="90000"/>
              </a:lnSpc>
            </a:pPr>
            <a:r>
              <a:rPr lang="ru-RU" sz="2400" i="1" dirty="0" smtClean="0"/>
              <a:t>«Великие соотечественники»-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Александр Сергеевич  Пушкин,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Александр Суворов, Александр Невский</a:t>
            </a:r>
          </a:p>
          <a:p>
            <a:pPr>
              <a:lnSpc>
                <a:spcPct val="90000"/>
              </a:lnSpc>
            </a:pPr>
            <a:r>
              <a:rPr lang="ru-RU" sz="2400" i="1" dirty="0" smtClean="0"/>
              <a:t>Культура русского народа: праздники, обычаи, традиции, народное искусство.</a:t>
            </a:r>
          </a:p>
          <a:p>
            <a:pPr>
              <a:lnSpc>
                <a:spcPct val="90000"/>
              </a:lnSpc>
            </a:pPr>
            <a:r>
              <a:rPr lang="ru-RU" sz="2400" i="1" dirty="0" smtClean="0"/>
              <a:t>Путешествие в историю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rgbClr val="CC0066"/>
                </a:solidFill>
              </a:rPr>
              <a:t/>
            </a:r>
            <a:br>
              <a:rPr lang="ru-RU" sz="2800" smtClean="0">
                <a:solidFill>
                  <a:srgbClr val="CC0066"/>
                </a:solidFill>
              </a:rPr>
            </a:br>
            <a:r>
              <a:rPr lang="ru-RU" sz="2800" smtClean="0">
                <a:solidFill>
                  <a:srgbClr val="CC0066"/>
                </a:solidFill>
              </a:rPr>
              <a:t>Всероссийский смотр- конкурс  на лучший инновационный проект      представлен наш педагогический проект: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>
              <a:buFontTx/>
              <a:buNone/>
            </a:pPr>
            <a:r>
              <a:rPr lang="ru-RU" b="1" i="1" smtClean="0">
                <a:solidFill>
                  <a:schemeClr val="accent2"/>
                </a:solidFill>
              </a:rPr>
              <a:t>«Преодоление неуспешности в образовательной деятельности детей дошкольного возраста в многонациональной группе»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Прямоугольник 1"/>
          <p:cNvSpPr>
            <a:spLocks noChangeArrowheads="1"/>
          </p:cNvSpPr>
          <p:nvPr/>
        </p:nvSpPr>
        <p:spPr bwMode="auto">
          <a:xfrm>
            <a:off x="684213" y="1196975"/>
            <a:ext cx="7848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>
                <a:latin typeface="Monotype Corsiva" pitchFamily="66" charset="0"/>
              </a:rPr>
              <a:t> </a:t>
            </a:r>
            <a:r>
              <a:rPr lang="ru-RU" sz="2400">
                <a:latin typeface="Monotype Corsiva" pitchFamily="66" charset="0"/>
              </a:rPr>
              <a:t>Преодоление неуспешности в обучении детей в многонациональной группе с привлечением субъектов образовательной деятельности. </a:t>
            </a:r>
          </a:p>
          <a:p>
            <a:pPr>
              <a:buFont typeface="Arial" charset="0"/>
              <a:buChar char="•"/>
            </a:pPr>
            <a:endParaRPr lang="ru-RU" sz="2400"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400">
                <a:latin typeface="Monotype Corsiva" pitchFamily="66" charset="0"/>
              </a:rPr>
              <a:t>Воспитание толерантной культуры в многонациональной группе с множеством разнообразных и непохожих друг на друга культур.</a:t>
            </a:r>
          </a:p>
          <a:p>
            <a:pPr>
              <a:buFont typeface="Arial" charset="0"/>
              <a:buChar char="•"/>
            </a:pPr>
            <a:endParaRPr lang="ru-RU" sz="2400">
              <a:latin typeface="Monotype Corsiva" pitchFamily="66" charset="0"/>
            </a:endParaRPr>
          </a:p>
          <a:p>
            <a:pPr>
              <a:buFont typeface="Arial" charset="0"/>
              <a:buChar char="•"/>
            </a:pPr>
            <a:r>
              <a:rPr lang="ru-RU" sz="2400">
                <a:latin typeface="Monotype Corsiva" pitchFamily="66" charset="0"/>
              </a:rPr>
              <a:t> Обогащение словарного запаса детей. Развитие монологической и диалогической речи детей относительно условий многонациональной группы.</a:t>
            </a:r>
          </a:p>
        </p:txBody>
      </p:sp>
      <p:sp>
        <p:nvSpPr>
          <p:cNvPr id="95235" name="TextBox 2"/>
          <p:cNvSpPr txBox="1">
            <a:spLocks noChangeArrowheads="1"/>
          </p:cNvSpPr>
          <p:nvPr/>
        </p:nvSpPr>
        <p:spPr bwMode="auto">
          <a:xfrm>
            <a:off x="3203575" y="692150"/>
            <a:ext cx="25384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7030A0"/>
                </a:solidFill>
                <a:latin typeface="Monotype Corsiva" pitchFamily="66" charset="0"/>
              </a:rPr>
              <a:t>Цели проекта: </a:t>
            </a:r>
          </a:p>
        </p:txBody>
      </p:sp>
    </p:spTree>
  </p:cSld>
  <p:clrMapOvr>
    <a:masterClrMapping/>
  </p:clrMapOvr>
  <p:transition advTm="14399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1"/>
          <p:cNvSpPr txBox="1">
            <a:spLocks noChangeArrowheads="1"/>
          </p:cNvSpPr>
          <p:nvPr/>
        </p:nvSpPr>
        <p:spPr bwMode="auto">
          <a:xfrm>
            <a:off x="1331913" y="549275"/>
            <a:ext cx="67659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5400" b="1" i="1">
                <a:solidFill>
                  <a:srgbClr val="7030A0"/>
                </a:solidFill>
                <a:latin typeface="Monotype Corsiva" pitchFamily="66" charset="0"/>
              </a:rPr>
              <a:t>Тематическая неделя </a:t>
            </a:r>
          </a:p>
          <a:p>
            <a:pPr algn="ctr"/>
            <a:r>
              <a:rPr lang="ru-RU" sz="5400" b="1" i="1">
                <a:solidFill>
                  <a:srgbClr val="7030A0"/>
                </a:solidFill>
                <a:latin typeface="Monotype Corsiva" pitchFamily="66" charset="0"/>
              </a:rPr>
              <a:t>«Все мы- жители Земли»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3068638"/>
            <a:ext cx="2709863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565400"/>
            <a:ext cx="1571625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2349500"/>
            <a:ext cx="1566862" cy="249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52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ind_0011_slide">
  <a:themeElements>
    <a:clrScheme name="Тема Office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ind_0011_slide</Template>
  <TotalTime>681</TotalTime>
  <Words>899</Words>
  <Application>Microsoft Office PowerPoint</Application>
  <PresentationFormat>Экран (4:3)</PresentationFormat>
  <Paragraphs>126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Monotype Corsiva</vt:lpstr>
      <vt:lpstr>Times New Roman</vt:lpstr>
      <vt:lpstr>ind_0011_slide</vt:lpstr>
      <vt:lpstr>1_Default Design</vt:lpstr>
      <vt:lpstr>Diseño predeterminado</vt:lpstr>
      <vt:lpstr>Слайд 1</vt:lpstr>
      <vt:lpstr>Слайд 2</vt:lpstr>
      <vt:lpstr>Слайд 3</vt:lpstr>
      <vt:lpstr>Дошкольное учреждение строит всю работу по поликультурному воспитанию через решение следующих задач:</vt:lpstr>
      <vt:lpstr>Намечены новые ориентиры познания русской культуры по направлениям:</vt:lpstr>
      <vt:lpstr>Темы на основе занимательной истории          «Поговорим о старине далѐкой».</vt:lpstr>
      <vt:lpstr> Всероссийский смотр- конкурс  на лучший инновационный проект      представлен наш педагогический проект:</vt:lpstr>
      <vt:lpstr>Слайд 8</vt:lpstr>
      <vt:lpstr>Слайд 9</vt:lpstr>
      <vt:lpstr>Слайд 10</vt:lpstr>
      <vt:lpstr>Слайд 11</vt:lpstr>
      <vt:lpstr>Слайд 12</vt:lpstr>
      <vt:lpstr>Слайд 13</vt:lpstr>
      <vt:lpstr>14 ноября 2014 года организовали в детском саду  Международный день толерантности.</vt:lpstr>
      <vt:lpstr>Слайд 15</vt:lpstr>
      <vt:lpstr>Тематическая неделя «Победная Весна». </vt:lpstr>
      <vt:lpstr>В ноябре был организован Фестиваль подвижных игр народов мира с целью</vt:lpstr>
      <vt:lpstr>Слайд 18</vt:lpstr>
      <vt:lpstr>Слайд 19</vt:lpstr>
      <vt:lpstr>Спортивный  семейный клуб   «Здоровячок»</vt:lpstr>
      <vt:lpstr>Слайд 21</vt:lpstr>
      <vt:lpstr>Слайд 22</vt:lpstr>
      <vt:lpstr>Семейный клуб «Дошкольная академия» </vt:lpstr>
      <vt:lpstr>Слайд 24</vt:lpstr>
      <vt:lpstr>СЕМЕЙНЫЙ КЛУБ  «ТРЯПЕНИЧКА»</vt:lpstr>
      <vt:lpstr>Слайд 26</vt:lpstr>
      <vt:lpstr>СЕМЕЙНЫЙ КЛУБ  «Мы вместе» </vt:lpstr>
      <vt:lpstr>Слайд 28</vt:lpstr>
      <vt:lpstr>Слайд 29</vt:lpstr>
      <vt:lpstr>Разработан инновационный  образовательный проект  в рамках  работы ресурсного центра «Поликультурное образование» </vt:lpstr>
      <vt:lpstr>Цель: </vt:lpstr>
      <vt:lpstr>Задачи проекта</vt:lpstr>
      <vt:lpstr>Слайд 33</vt:lpstr>
      <vt:lpstr>Древние философы предостерегали:</vt:lpstr>
      <vt:lpstr>Слайд 35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Lubov</dc:creator>
  <cp:lastModifiedBy>Svetlana</cp:lastModifiedBy>
  <cp:revision>69</cp:revision>
  <dcterms:created xsi:type="dcterms:W3CDTF">2014-05-25T20:23:40Z</dcterms:created>
  <dcterms:modified xsi:type="dcterms:W3CDTF">2014-11-26T10:28:05Z</dcterms:modified>
</cp:coreProperties>
</file>